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3" r:id="rId5"/>
    <p:sldId id="294" r:id="rId6"/>
    <p:sldId id="262" r:id="rId7"/>
    <p:sldId id="291" r:id="rId8"/>
    <p:sldId id="292" r:id="rId9"/>
    <p:sldId id="266" r:id="rId10"/>
    <p:sldId id="290" r:id="rId11"/>
    <p:sldId id="264" r:id="rId12"/>
    <p:sldId id="275" r:id="rId13"/>
    <p:sldId id="296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ED16A05-376C-9211-D451-555B5F89BC6D}" name="Nuha Aburamadan" initials="NA" userId="S::nabur091@uottawa.ca::cd148761-a0ab-465f-af41-f15f6d7bc697" providerId="AD"/>
  <p188:author id="{19267C4E-7C8D-3E90-DEBE-549E613FEB7C}" name="Jad Kreit" initials="" userId="S::jkrei015@uottawa.ca::9d543df1-06d6-43a8-9462-6cd55f7ac74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6680"/>
    <a:srgbClr val="2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24071-9505-2836-D006-67C03D7645FC}" v="436" dt="2023-11-21T04:47:56.332"/>
    <p1510:client id="{409D5C2B-01B7-45E9-BC56-437A1004BADB}" v="2228" dt="2023-11-21T04:51:16.344"/>
    <p1510:client id="{459D78E4-0D87-D24C-C89F-001429D623B2}" v="49" dt="2023-11-21T20:14:08.962"/>
    <p1510:client id="{48FDA287-FB55-F60C-319D-D9BAC8E177DF}" v="139" dt="2023-11-21T23:18:00.315"/>
    <p1510:client id="{4B16EC7E-51EE-4772-FDA1-632FCCFBBB1C}" v="117" dt="2023-11-20T17:47:11.175"/>
    <p1510:client id="{8A9D2451-81D3-33BE-2D10-EB23787AC047}" v="366" dt="2023-11-21T04:45:27.382"/>
    <p1510:client id="{8E63A6EB-E038-1475-2B81-839333DF78B0}" v="172" dt="2023-11-21T01:37:50.327"/>
    <p1510:client id="{955DCA46-7998-49BE-FE0B-6BF655D13603}" v="2" dt="2023-11-21T16:26:38.176"/>
    <p1510:client id="{9870CD1C-39F5-B85A-E902-77974FA2CF25}" v="120" dt="2023-11-21T23:38:42.615"/>
    <p1510:client id="{B0220689-BB05-4091-B6F4-6ABC6ABEABC1}" v="376" vWet="378" dt="2023-11-21T04:44:32.376"/>
    <p1510:client id="{BB9481B6-56BB-D00F-E992-C3D354F17559}" v="31" dt="2023-11-20T17:22:08.292"/>
    <p1510:client id="{BEDB141A-C34B-B026-2D62-94AB2DF0095A}" v="8" dt="2023-11-21T01:30:14.811"/>
    <p1510:client id="{D6938DDF-1E7D-E50F-2BE4-27BB1D15D815}" v="631" dt="2023-11-22T01:40:28.109"/>
    <p1510:client id="{E6FC9986-B31F-00D6-8D97-CD13CDA1CD54}" v="40" dt="2023-11-21T02:17:38.633"/>
    <p1510:client id="{F65706A8-2F5A-1329-FCA6-247CC85C1F66}" v="2" dt="2023-11-20T18:37:12.600"/>
    <p1510:client id="{FA4823B2-1DEF-2C7D-63F6-B940D173B58A}" v="83" dt="2023-11-21T04:44:1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orient="horz" pos="2376"/>
        <p:guide orient="horz" pos="2976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SubHub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5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69" r:id="rId17"/>
    <p:sldLayoutId id="2147483670" r:id="rId18"/>
    <p:sldLayoutId id="2147483681" r:id="rId19"/>
    <p:sldLayoutId id="2147483654" r:id="rId20"/>
    <p:sldLayoutId id="2147483650" r:id="rId2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PointUpTea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pointupteam.github.io/PointUpTeam/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FBF8FB-99EA-CE5D-D694-87544E405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153" y="5943990"/>
            <a:ext cx="11351212" cy="466339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b="1" err="1">
                <a:solidFill>
                  <a:srgbClr val="FFFFFF"/>
                </a:solidFill>
                <a:cs typeface="Segoe UI"/>
              </a:rPr>
              <a:t>Nuha</a:t>
            </a:r>
            <a:r>
              <a:rPr lang="en-US" b="1">
                <a:solidFill>
                  <a:srgbClr val="FFFFFF"/>
                </a:solidFill>
                <a:cs typeface="Segoe UI"/>
              </a:rPr>
              <a:t> </a:t>
            </a:r>
            <a:r>
              <a:rPr lang="en-US" b="1" err="1">
                <a:solidFill>
                  <a:srgbClr val="FFFFFF"/>
                </a:solidFill>
                <a:cs typeface="Segoe UI"/>
              </a:rPr>
              <a:t>Aburamadan</a:t>
            </a:r>
            <a:r>
              <a:rPr lang="en-US" b="1">
                <a:solidFill>
                  <a:srgbClr val="FFFFFF"/>
                </a:solidFill>
                <a:cs typeface="Segoe UI"/>
              </a:rPr>
              <a:t>, Ibrahim Camara, </a:t>
            </a:r>
            <a:r>
              <a:rPr lang="en-US" b="1" err="1">
                <a:solidFill>
                  <a:srgbClr val="FFFFFF"/>
                </a:solidFill>
                <a:cs typeface="Segoe UI"/>
              </a:rPr>
              <a:t>Sheja</a:t>
            </a:r>
            <a:r>
              <a:rPr lang="en-US" b="1">
                <a:solidFill>
                  <a:srgbClr val="FFFFFF"/>
                </a:solidFill>
                <a:cs typeface="Segoe UI"/>
              </a:rPr>
              <a:t> Gini, Josh </a:t>
            </a:r>
            <a:r>
              <a:rPr lang="en-US" b="1" err="1">
                <a:solidFill>
                  <a:srgbClr val="FFFFFF"/>
                </a:solidFill>
                <a:cs typeface="Segoe UI"/>
              </a:rPr>
              <a:t>Gnanapragasam</a:t>
            </a:r>
            <a:r>
              <a:rPr lang="en-US" b="1">
                <a:solidFill>
                  <a:srgbClr val="FFFFFF"/>
                </a:solidFill>
                <a:cs typeface="Segoe UI"/>
              </a:rPr>
              <a:t>, Jad Kreit, Jonathan Tang </a:t>
            </a:r>
            <a:endParaRPr lang="en-US" b="1">
              <a:solidFill>
                <a:srgbClr val="F1F0F0"/>
              </a:solidFill>
              <a:cs typeface="Segoe UI"/>
            </a:endParaRPr>
          </a:p>
          <a:p>
            <a:pPr algn="ctr"/>
            <a:endParaRPr lang="en-US">
              <a:solidFill>
                <a:srgbClr val="FFFFFF"/>
              </a:solidFill>
              <a:cs typeface="Segoe U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A21A5-4B35-1197-1B99-5CC279B20584}"/>
              </a:ext>
            </a:extLst>
          </p:cNvPr>
          <p:cNvSpPr/>
          <p:nvPr/>
        </p:nvSpPr>
        <p:spPr>
          <a:xfrm>
            <a:off x="3656478" y="807864"/>
            <a:ext cx="5036562" cy="479787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A logo with a house and text&#10;&#10;Description automatically generated">
            <a:extLst>
              <a:ext uri="{FF2B5EF4-FFF2-40B4-BE49-F238E27FC236}">
                <a16:creationId xmlns:a16="http://schemas.microsoft.com/office/drawing/2014/main" id="{2F09E986-0179-416A-CBDC-D80178BD6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1" r="9061" b="-418"/>
          <a:stretch/>
        </p:blipFill>
        <p:spPr>
          <a:xfrm>
            <a:off x="4260076" y="2258830"/>
            <a:ext cx="3829365" cy="18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93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5261-2A1D-9A3A-DA23-7ABCF633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Current Position!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69E8C-F477-63C0-3D8B-5C80D8DB4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2698861"/>
            <a:ext cx="3245002" cy="9018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We currently have 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20k Monthly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active users and 90% of them are 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University/College Students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chemeClr val="tx1"/>
              </a:solidFill>
              <a:cs typeface="Segoe UI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AE6A55B-5D66-5B43-2C89-A2EE6A45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E86C376-74DC-4FC2-CBC2-E1A629DAD772}"/>
              </a:ext>
            </a:extLst>
          </p:cNvPr>
          <p:cNvSpPr txBox="1">
            <a:spLocks/>
          </p:cNvSpPr>
          <p:nvPr/>
        </p:nvSpPr>
        <p:spPr>
          <a:xfrm>
            <a:off x="1303867" y="3914517"/>
            <a:ext cx="3245002" cy="901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We are expecting even more students 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next summer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as a result of Students going back home for holidays</a:t>
            </a:r>
            <a:endParaRPr lang="en-US" sz="1600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15" name="Picture 14" descr="College student phone use could lead to pain later - Chiropractic +  Naturopathic DoctorChiropractic + Naturopathic Doctor">
            <a:extLst>
              <a:ext uri="{FF2B5EF4-FFF2-40B4-BE49-F238E27FC236}">
                <a16:creationId xmlns:a16="http://schemas.microsoft.com/office/drawing/2014/main" id="{4CC4C417-3F00-D5D5-9DB1-DB0234B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">
            <a:off x="5857498" y="920904"/>
            <a:ext cx="4808638" cy="3205758"/>
          </a:xfrm>
          <a:prstGeom prst="rect">
            <a:avLst/>
          </a:prstGeom>
        </p:spPr>
      </p:pic>
      <p:pic>
        <p:nvPicPr>
          <p:cNvPr id="16" name="Picture 15" descr="129,600+ Hand Raised Stock Photos, Pictures &amp; Royalty-Free Images - iStock  | Hands raised business, Hand up question, Raising hand in class">
            <a:extLst>
              <a:ext uri="{FF2B5EF4-FFF2-40B4-BE49-F238E27FC236}">
                <a16:creationId xmlns:a16="http://schemas.microsoft.com/office/drawing/2014/main" id="{DB9B8DE1-39DF-60FC-9F3D-8D9EF1ED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">
            <a:off x="5892726" y="3578392"/>
            <a:ext cx="3655188" cy="2430885"/>
          </a:xfrm>
          <a:prstGeom prst="rect">
            <a:avLst/>
          </a:prstGeom>
        </p:spPr>
      </p:pic>
      <p:pic>
        <p:nvPicPr>
          <p:cNvPr id="21" name="Graphic 20" descr="Phone Vibration with solid fill">
            <a:extLst>
              <a:ext uri="{FF2B5EF4-FFF2-40B4-BE49-F238E27FC236}">
                <a16:creationId xmlns:a16="http://schemas.microsoft.com/office/drawing/2014/main" id="{E1FEEC7C-7236-C894-C6CF-53A0C45F2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120000">
            <a:off x="9446216" y="2691270"/>
            <a:ext cx="2798724" cy="28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50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21050-BD02-FBAD-DBBD-F996A44FF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Feel free to ask us any questions! Follow us on GitHub: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github.com/PointUpTeam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01F005-6A62-66FA-93C7-17CBBCCCE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80000">
            <a:off x="9014430" y="2941562"/>
            <a:ext cx="1266825" cy="12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2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AA97-D50A-454C-76B8-18382192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7117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Subletting?</a:t>
            </a:r>
            <a:endParaRPr lang="en-US" sz="3200" b="1" kern="1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0AA5-9EDF-CA4D-9273-444401B5FF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840" y="2131220"/>
            <a:ext cx="4889899" cy="31250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Renting Out A Space That Is Being Rent</a:t>
            </a:r>
            <a:endParaRPr lang="en-US" sz="2400">
              <a:solidFill>
                <a:schemeClr val="tx1"/>
              </a:solidFill>
              <a:cs typeface="Segoe UI"/>
            </a:endParaRPr>
          </a:p>
          <a:p>
            <a:pPr marL="0"/>
            <a:endParaRPr lang="en-US" sz="2400">
              <a:solidFill>
                <a:schemeClr val="tx1"/>
              </a:solidFill>
              <a:cs typeface="Segoe UI"/>
            </a:endParaRPr>
          </a:p>
          <a:p>
            <a:r>
              <a:rPr lang="en-US" sz="2400">
                <a:solidFill>
                  <a:schemeClr val="tx1"/>
                </a:solidFill>
              </a:rPr>
              <a:t>Great Temporary Housing Option</a:t>
            </a:r>
            <a:endParaRPr lang="en-US" sz="2400">
              <a:solidFill>
                <a:schemeClr val="tx1"/>
              </a:solidFill>
              <a:cs typeface="Segoe UI"/>
            </a:endParaRPr>
          </a:p>
          <a:p>
            <a:pPr marL="0"/>
            <a:endParaRPr lang="en-US" sz="2400">
              <a:solidFill>
                <a:schemeClr val="tx1"/>
              </a:solidFill>
              <a:cs typeface="Segoe UI"/>
            </a:endParaRPr>
          </a:p>
          <a:p>
            <a:r>
              <a:rPr lang="en-US" sz="2400">
                <a:solidFill>
                  <a:schemeClr val="tx1"/>
                </a:solidFill>
              </a:rPr>
              <a:t>Can Be Challenging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4F5C6-E30E-346E-CE12-4AB8E2CB2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" r="250" b="12782"/>
          <a:stretch/>
        </p:blipFill>
        <p:spPr>
          <a:xfrm rot="-360000">
            <a:off x="5765350" y="875969"/>
            <a:ext cx="2640516" cy="23035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5555D-FBEA-22A8-3353-5E7BCEC8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0FCB-CC84-2066-FDB4-64F34FFC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/>
              <a:pPr>
                <a:spcAft>
                  <a:spcPts val="600"/>
                </a:spcAft>
              </a:pPr>
              <a:t>2</a:t>
            </a:fld>
            <a:endParaRPr lang="en-US" sz="1200"/>
          </a:p>
        </p:txBody>
      </p:sp>
      <p:pic>
        <p:nvPicPr>
          <p:cNvPr id="8" name="Graphic 7" descr="Contract with solid fill">
            <a:extLst>
              <a:ext uri="{FF2B5EF4-FFF2-40B4-BE49-F238E27FC236}">
                <a16:creationId xmlns:a16="http://schemas.microsoft.com/office/drawing/2014/main" id="{5A077667-181F-C510-88B6-89BB4EA5B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20000">
            <a:off x="6037943" y="3757990"/>
            <a:ext cx="2099733" cy="21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yber-Security-PNG-Clipart | Jones DesLauriers">
            <a:extLst>
              <a:ext uri="{FF2B5EF4-FFF2-40B4-BE49-F238E27FC236}">
                <a16:creationId xmlns:a16="http://schemas.microsoft.com/office/drawing/2014/main" id="{9D6CE9C2-559C-42C9-6E7E-93442814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971068"/>
            <a:ext cx="5274127" cy="3330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18" y="532626"/>
            <a:ext cx="10515600" cy="1325563"/>
          </a:xfrm>
        </p:spPr>
        <p:txBody>
          <a:bodyPr>
            <a:normAutofit/>
          </a:bodyPr>
          <a:lstStyle/>
          <a:p>
            <a:r>
              <a:rPr lang="en-US" sz="4500" b="1">
                <a:solidFill>
                  <a:schemeClr val="accent3"/>
                </a:solidFill>
              </a:rPr>
              <a:t>The Features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D4EADB63-2954-0FC7-AC38-7444B0DC4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6474" y="2698644"/>
            <a:ext cx="4114800" cy="58419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Security</a:t>
            </a:r>
          </a:p>
        </p:txBody>
      </p:sp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51BB6DFD-29A1-CC2F-2229-4E466E10C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" t="2448" r="-318" b="-343"/>
          <a:stretch/>
        </p:blipFill>
        <p:spPr>
          <a:xfrm>
            <a:off x="437741" y="1802902"/>
            <a:ext cx="4416302" cy="4314875"/>
          </a:xfrm>
          <a:prstGeom prst="rect">
            <a:avLst/>
          </a:prstGeom>
        </p:spPr>
      </p:pic>
      <p:sp>
        <p:nvSpPr>
          <p:cNvPr id="7" name="Content Placeholder 38">
            <a:extLst>
              <a:ext uri="{FF2B5EF4-FFF2-40B4-BE49-F238E27FC236}">
                <a16:creationId xmlns:a16="http://schemas.microsoft.com/office/drawing/2014/main" id="{1EA9345D-39E6-6A2D-11B1-23EB53122F6E}"/>
              </a:ext>
            </a:extLst>
          </p:cNvPr>
          <p:cNvSpPr txBox="1">
            <a:spLocks/>
          </p:cNvSpPr>
          <p:nvPr/>
        </p:nvSpPr>
        <p:spPr>
          <a:xfrm>
            <a:off x="6489195" y="3817633"/>
            <a:ext cx="5679621" cy="5841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2"/>
                </a:solidFill>
              </a:rPr>
              <a:t>In App Messaging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389307-CB63-F044-CBD9-C54D2571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2076" y="2750820"/>
            <a:ext cx="460248" cy="4724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EEA4F7-C07F-F8D4-027E-B298E2CFD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2076" y="3872484"/>
            <a:ext cx="460248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C2B7D-C055-445E-5350-9B7D06840C2E}"/>
              </a:ext>
            </a:extLst>
          </p:cNvPr>
          <p:cNvSpPr txBox="1"/>
          <p:nvPr/>
        </p:nvSpPr>
        <p:spPr>
          <a:xfrm>
            <a:off x="4439233" y="-45036"/>
            <a:ext cx="3400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accent6"/>
                </a:solidFill>
                <a:latin typeface="Sylfaen"/>
              </a:rPr>
              <a:t>Rating systems</a:t>
            </a:r>
            <a:endParaRPr lang="en-US">
              <a:solidFill>
                <a:schemeClr val="accent6"/>
              </a:solidFill>
              <a:cs typeface="Segoe UI"/>
            </a:endParaRPr>
          </a:p>
        </p:txBody>
      </p:sp>
      <p:pic>
        <p:nvPicPr>
          <p:cNvPr id="1028" name="Picture 4" descr="How to Spot Fake Reviews on Amazon (2023): Tools and Advice | WIRED">
            <a:extLst>
              <a:ext uri="{FF2B5EF4-FFF2-40B4-BE49-F238E27FC236}">
                <a16:creationId xmlns:a16="http://schemas.microsoft.com/office/drawing/2014/main" id="{70D6981C-6396-A316-F9F6-ABF7370F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58" y="842962"/>
            <a:ext cx="340042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Spot Fake Reviews on Amazon (2023): Tools and Advice | WIRED">
            <a:extLst>
              <a:ext uri="{FF2B5EF4-FFF2-40B4-BE49-F238E27FC236}">
                <a16:creationId xmlns:a16="http://schemas.microsoft.com/office/drawing/2014/main" id="{E5512D78-5328-7C47-B559-0380CC3B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2" y="1011404"/>
            <a:ext cx="340042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9 Things the Best Online Dating Profiles for Men Have">
            <a:extLst>
              <a:ext uri="{FF2B5EF4-FFF2-40B4-BE49-F238E27FC236}">
                <a16:creationId xmlns:a16="http://schemas.microsoft.com/office/drawing/2014/main" id="{E2B87001-3F51-41C1-4967-F93A324F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6" y="57149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DED53-6D5E-A74A-F7A8-FCF38929AA8D}"/>
              </a:ext>
            </a:extLst>
          </p:cNvPr>
          <p:cNvSpPr txBox="1"/>
          <p:nvPr/>
        </p:nvSpPr>
        <p:spPr>
          <a:xfrm>
            <a:off x="4642757" y="6411686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BDC4BF"/>
                </a:solidFill>
                <a:cs typeface="Segoe UI"/>
              </a:rPr>
              <a:t>SubHub​</a:t>
            </a:r>
            <a:endParaRPr lang="en-US"/>
          </a:p>
        </p:txBody>
      </p:sp>
      <p:pic>
        <p:nvPicPr>
          <p:cNvPr id="6" name="Picture 4" descr="Wheel of the year wooden perpetual calendar nature calendar image 1">
            <a:extLst>
              <a:ext uri="{FF2B5EF4-FFF2-40B4-BE49-F238E27FC236}">
                <a16:creationId xmlns:a16="http://schemas.microsoft.com/office/drawing/2014/main" id="{01F7558A-68FF-7D41-6618-3E1BAA53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" y="1523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cartoon stash of money wearing a suit like a man. Stock Vector | Adobe  Stock">
            <a:extLst>
              <a:ext uri="{FF2B5EF4-FFF2-40B4-BE49-F238E27FC236}">
                <a16:creationId xmlns:a16="http://schemas.microsoft.com/office/drawing/2014/main" id="{B02EBE08-70FB-71AE-9760-D440C97D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45" y="507302"/>
            <a:ext cx="9525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00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82586-4267-8D9C-68A4-B21187F65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9007AA-E4F3-7FC7-1D9E-8BD7C8EAF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" name="Picture 15" descr="The Ultimate Guide To Mobile App Analytics | Instabug">
            <a:extLst>
              <a:ext uri="{FF2B5EF4-FFF2-40B4-BE49-F238E27FC236}">
                <a16:creationId xmlns:a16="http://schemas.microsoft.com/office/drawing/2014/main" id="{7224CBE0-C369-E05A-9ACF-B482075C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0"/>
            <a:ext cx="12184177" cy="68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677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63" y="391167"/>
            <a:ext cx="10514011" cy="823913"/>
          </a:xfrm>
        </p:spPr>
        <p:txBody>
          <a:bodyPr/>
          <a:lstStyle/>
          <a:p>
            <a:r>
              <a:rPr lang="en-US" b="1"/>
              <a:t>The User Experience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6A6480B-F609-9B29-3DF6-2D72F8114B3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657" y="1397269"/>
            <a:ext cx="9577313" cy="534584"/>
          </a:xfrm>
        </p:spPr>
        <p:txBody>
          <a:bodyPr/>
          <a:lstStyle/>
          <a:p>
            <a:pPr marL="571500" indent="-571500" algn="l">
              <a:buChar char="•"/>
            </a:pPr>
            <a:r>
              <a:rPr lang="en-US" sz="3000" b="1"/>
              <a:t>STEP 1</a:t>
            </a:r>
            <a:r>
              <a:rPr lang="en-US" sz="3000"/>
              <a:t>: Download The App And Sign 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260B87-82C9-E8DD-914C-BFDFABB6F159}"/>
              </a:ext>
            </a:extLst>
          </p:cNvPr>
          <p:cNvGrpSpPr/>
          <p:nvPr/>
        </p:nvGrpSpPr>
        <p:grpSpPr>
          <a:xfrm>
            <a:off x="905077" y="4308555"/>
            <a:ext cx="1919574" cy="1937064"/>
            <a:chOff x="9569681" y="2076332"/>
            <a:chExt cx="2576314" cy="2576314"/>
          </a:xfrm>
          <a:solidFill>
            <a:schemeClr val="bg1"/>
          </a:solidFill>
        </p:grpSpPr>
        <p:pic>
          <p:nvPicPr>
            <p:cNvPr id="4" name="Graphic 3" descr="Arrow Down with solid fill">
              <a:extLst>
                <a:ext uri="{FF2B5EF4-FFF2-40B4-BE49-F238E27FC236}">
                  <a16:creationId xmlns:a16="http://schemas.microsoft.com/office/drawing/2014/main" id="{4F9130ED-A74C-DF66-34A6-86FE48099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6610" y="2639609"/>
              <a:ext cx="1362458" cy="1362458"/>
            </a:xfrm>
            <a:prstGeom prst="rect">
              <a:avLst/>
            </a:prstGeom>
          </p:spPr>
        </p:pic>
        <p:pic>
          <p:nvPicPr>
            <p:cNvPr id="6" name="Graphic 5" descr="Smart Phone outline">
              <a:extLst>
                <a:ext uri="{FF2B5EF4-FFF2-40B4-BE49-F238E27FC236}">
                  <a16:creationId xmlns:a16="http://schemas.microsoft.com/office/drawing/2014/main" id="{05C4586D-A5E9-AFC3-7931-FD51FEF8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69681" y="2076332"/>
              <a:ext cx="2576314" cy="2576314"/>
            </a:xfrm>
            <a:prstGeom prst="rect">
              <a:avLst/>
            </a:prstGeom>
          </p:spPr>
        </p:pic>
      </p:grpSp>
      <p:sp>
        <p:nvSpPr>
          <p:cNvPr id="53" name="Content Placeholder 48">
            <a:extLst>
              <a:ext uri="{FF2B5EF4-FFF2-40B4-BE49-F238E27FC236}">
                <a16:creationId xmlns:a16="http://schemas.microsoft.com/office/drawing/2014/main" id="{8161C0A1-DDFE-94BD-EA40-A33B964C453E}"/>
              </a:ext>
            </a:extLst>
          </p:cNvPr>
          <p:cNvSpPr txBox="1">
            <a:spLocks/>
          </p:cNvSpPr>
          <p:nvPr/>
        </p:nvSpPr>
        <p:spPr>
          <a:xfrm>
            <a:off x="848771" y="2520978"/>
            <a:ext cx="10707397" cy="792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000" b="1"/>
              <a:t>STEP 3</a:t>
            </a:r>
            <a:r>
              <a:rPr lang="en-US" sz="3000"/>
              <a:t>: </a:t>
            </a:r>
            <a:r>
              <a:rPr lang="en-US" sz="3000">
                <a:ea typeface="+mj-lt"/>
                <a:cs typeface="+mj-lt"/>
              </a:rPr>
              <a:t>Get In Touch 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8946D8-0A4B-5FCB-9C8F-9B1F38E18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8460" y="4222805"/>
            <a:ext cx="1955800" cy="2037080"/>
          </a:xfrm>
          <a:prstGeom prst="rect">
            <a:avLst/>
          </a:prstGeom>
        </p:spPr>
      </p:pic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3635123E-BCA5-2C0E-D8A2-F05E864E4F70}"/>
              </a:ext>
            </a:extLst>
          </p:cNvPr>
          <p:cNvSpPr txBox="1">
            <a:spLocks/>
          </p:cNvSpPr>
          <p:nvPr/>
        </p:nvSpPr>
        <p:spPr>
          <a:xfrm>
            <a:off x="842074" y="2035574"/>
            <a:ext cx="10713855" cy="53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000" b="1"/>
              <a:t>STEP 2</a:t>
            </a:r>
            <a:r>
              <a:rPr lang="en-US" sz="3000"/>
              <a:t>: Find Your Desired Property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10F301-6C1D-9856-4F6D-FCB75CEE4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3844" y="4255523"/>
            <a:ext cx="1955800" cy="2037080"/>
          </a:xfrm>
          <a:prstGeom prst="rect">
            <a:avLst/>
          </a:prstGeom>
        </p:spPr>
      </p:pic>
      <p:sp>
        <p:nvSpPr>
          <p:cNvPr id="261" name="Content Placeholder 48">
            <a:extLst>
              <a:ext uri="{FF2B5EF4-FFF2-40B4-BE49-F238E27FC236}">
                <a16:creationId xmlns:a16="http://schemas.microsoft.com/office/drawing/2014/main" id="{7F6987AC-C116-8861-17BF-BF66FD44F759}"/>
              </a:ext>
            </a:extLst>
          </p:cNvPr>
          <p:cNvSpPr txBox="1">
            <a:spLocks/>
          </p:cNvSpPr>
          <p:nvPr/>
        </p:nvSpPr>
        <p:spPr>
          <a:xfrm>
            <a:off x="847981" y="3266761"/>
            <a:ext cx="11062567" cy="53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000" b="1"/>
              <a:t>STEP 4</a:t>
            </a:r>
            <a:r>
              <a:rPr lang="en-US" sz="3000"/>
              <a:t>: Process The Agreement And Payment</a:t>
            </a:r>
          </a:p>
        </p:txBody>
      </p:sp>
      <p:pic>
        <p:nvPicPr>
          <p:cNvPr id="8" name="Picture 7" descr="A white handshake in a black background&#10;&#10;Description automatically generated">
            <a:extLst>
              <a:ext uri="{FF2B5EF4-FFF2-40B4-BE49-F238E27FC236}">
                <a16:creationId xmlns:a16="http://schemas.microsoft.com/office/drawing/2014/main" id="{1982FC50-D352-5845-7B0E-E78300317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0" y="4499524"/>
            <a:ext cx="1676400" cy="16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3" grpId="0"/>
      <p:bldP spid="51" grpId="0"/>
      <p:bldP spid="2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CFFC-1CFC-81E0-567D-AD2ED97B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1" y="239525"/>
            <a:ext cx="6962369" cy="894715"/>
          </a:xfrm>
        </p:spPr>
        <p:txBody>
          <a:bodyPr/>
          <a:lstStyle/>
          <a:p>
            <a:r>
              <a:rPr lang="en-US"/>
              <a:t>For the </a:t>
            </a:r>
            <a:r>
              <a:rPr lang="en-US" b="1"/>
              <a:t>Subletters</a:t>
            </a:r>
            <a:r>
              <a:rPr lang="en-US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B070-CA4C-5BB0-FD87-7EB8E0D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F26B10-EC49-6120-530B-922FF6E9723C}"/>
              </a:ext>
            </a:extLst>
          </p:cNvPr>
          <p:cNvSpPr/>
          <p:nvPr/>
        </p:nvSpPr>
        <p:spPr>
          <a:xfrm>
            <a:off x="1122680" y="1347651"/>
            <a:ext cx="2307771" cy="20813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1.</a:t>
            </a:r>
            <a:r>
              <a:rPr lang="en-US" sz="3200"/>
              <a:t> </a:t>
            </a:r>
            <a:r>
              <a:rPr lang="en-US"/>
              <a:t>Enroll into our Subletter Program</a:t>
            </a:r>
            <a:endParaRPr lang="en-CA" sz="32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BEE7BF-1528-992B-40A0-CDC3DB8E7CFA}"/>
              </a:ext>
            </a:extLst>
          </p:cNvPr>
          <p:cNvSpPr/>
          <p:nvPr/>
        </p:nvSpPr>
        <p:spPr>
          <a:xfrm>
            <a:off x="4666332" y="1347650"/>
            <a:ext cx="2307771" cy="20813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2.</a:t>
            </a:r>
            <a:r>
              <a:rPr lang="en-US" sz="3200"/>
              <a:t> </a:t>
            </a:r>
            <a:r>
              <a:rPr lang="en-US"/>
              <a:t>Fill out housing card</a:t>
            </a:r>
            <a:endParaRPr lang="en-CA" sz="3200" b="1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CCCB61-9922-D21F-4E8E-C8D42CE903BA}"/>
              </a:ext>
            </a:extLst>
          </p:cNvPr>
          <p:cNvSpPr/>
          <p:nvPr/>
        </p:nvSpPr>
        <p:spPr>
          <a:xfrm>
            <a:off x="1122680" y="3638728"/>
            <a:ext cx="2307771" cy="20813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3.</a:t>
            </a:r>
            <a:r>
              <a:rPr lang="en-US" sz="3200"/>
              <a:t> </a:t>
            </a:r>
            <a:r>
              <a:rPr lang="en-US"/>
              <a:t>Upload required documentation</a:t>
            </a:r>
            <a:endParaRPr lang="en-CA" sz="3200" b="1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08124E6-DB69-44BE-B544-750BFAD865F6}"/>
              </a:ext>
            </a:extLst>
          </p:cNvPr>
          <p:cNvSpPr/>
          <p:nvPr/>
        </p:nvSpPr>
        <p:spPr>
          <a:xfrm>
            <a:off x="4666331" y="3642409"/>
            <a:ext cx="2307771" cy="20813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4.</a:t>
            </a:r>
            <a:r>
              <a:rPr lang="en-US" sz="3200"/>
              <a:t> </a:t>
            </a:r>
            <a:r>
              <a:rPr lang="en-US"/>
              <a:t>Await for landlord approval</a:t>
            </a:r>
            <a:endParaRPr lang="en-CA" sz="3200" b="1"/>
          </a:p>
        </p:txBody>
      </p:sp>
      <p:pic>
        <p:nvPicPr>
          <p:cNvPr id="37" name="Graphic 36" descr="Clipboard Checked outline">
            <a:extLst>
              <a:ext uri="{FF2B5EF4-FFF2-40B4-BE49-F238E27FC236}">
                <a16:creationId xmlns:a16="http://schemas.microsoft.com/office/drawing/2014/main" id="{A1DC56E3-2659-6E8F-50AB-0375A2399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280" y="1931124"/>
            <a:ext cx="914400" cy="914400"/>
          </a:xfrm>
          <a:prstGeom prst="rect">
            <a:avLst/>
          </a:prstGeom>
        </p:spPr>
      </p:pic>
      <p:pic>
        <p:nvPicPr>
          <p:cNvPr id="40" name="Graphic 39" descr="Renovation (House With Sparkles) outline">
            <a:extLst>
              <a:ext uri="{FF2B5EF4-FFF2-40B4-BE49-F238E27FC236}">
                <a16:creationId xmlns:a16="http://schemas.microsoft.com/office/drawing/2014/main" id="{6225E953-2C10-3DC9-FDBB-64E6AA380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13683" y="1930488"/>
            <a:ext cx="894715" cy="894715"/>
          </a:xfrm>
          <a:prstGeom prst="rect">
            <a:avLst/>
          </a:prstGeom>
        </p:spPr>
      </p:pic>
      <p:pic>
        <p:nvPicPr>
          <p:cNvPr id="7" name="Graphic 6" descr="Contract outline">
            <a:extLst>
              <a:ext uri="{FF2B5EF4-FFF2-40B4-BE49-F238E27FC236}">
                <a16:creationId xmlns:a16="http://schemas.microsoft.com/office/drawing/2014/main" id="{D6D803BA-461D-1912-E089-FCD898C8B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280" y="4143737"/>
            <a:ext cx="914400" cy="914400"/>
          </a:xfrm>
          <a:prstGeom prst="rect">
            <a:avLst/>
          </a:prstGeom>
        </p:spPr>
      </p:pic>
      <p:pic>
        <p:nvPicPr>
          <p:cNvPr id="11" name="Graphic 10" descr="Clapping hands outline">
            <a:extLst>
              <a:ext uri="{FF2B5EF4-FFF2-40B4-BE49-F238E27FC236}">
                <a16:creationId xmlns:a16="http://schemas.microsoft.com/office/drawing/2014/main" id="{396FC06B-C2E2-FBFE-69F8-A62A1E514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1879" y="4143737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CA9C804-6F23-FA6B-EE8B-8EA4AB561513}"/>
              </a:ext>
            </a:extLst>
          </p:cNvPr>
          <p:cNvGrpSpPr/>
          <p:nvPr/>
        </p:nvGrpSpPr>
        <p:grpSpPr>
          <a:xfrm flipH="1">
            <a:off x="7353297" y="4172312"/>
            <a:ext cx="2024817" cy="2809388"/>
            <a:chOff x="8273214" y="3816792"/>
            <a:chExt cx="1276350" cy="1874757"/>
          </a:xfrm>
        </p:grpSpPr>
        <p:pic>
          <p:nvPicPr>
            <p:cNvPr id="22" name="Graphic 21" descr="Boy holding phone">
              <a:extLst>
                <a:ext uri="{FF2B5EF4-FFF2-40B4-BE49-F238E27FC236}">
                  <a16:creationId xmlns:a16="http://schemas.microsoft.com/office/drawing/2014/main" id="{FAF13342-FC72-EA55-CE2A-DF193A5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73214" y="4424724"/>
              <a:ext cx="1276350" cy="126682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44DD3B-376D-BA81-A6D8-6173D5266B6B}"/>
                </a:ext>
              </a:extLst>
            </p:cNvPr>
            <p:cNvGrpSpPr/>
            <p:nvPr/>
          </p:nvGrpSpPr>
          <p:grpSpPr>
            <a:xfrm>
              <a:off x="8646367" y="3816792"/>
              <a:ext cx="628650" cy="781050"/>
              <a:chOff x="8672169" y="4210412"/>
              <a:chExt cx="628650" cy="781050"/>
            </a:xfrm>
          </p:grpSpPr>
          <p:pic>
            <p:nvPicPr>
              <p:cNvPr id="17" name="Graphic 16" descr="A woman with top knot">
                <a:extLst>
                  <a:ext uri="{FF2B5EF4-FFF2-40B4-BE49-F238E27FC236}">
                    <a16:creationId xmlns:a16="http://schemas.microsoft.com/office/drawing/2014/main" id="{781C958B-A0FF-8D01-6F83-8F18D3F2D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672169" y="4210412"/>
                <a:ext cx="628650" cy="781050"/>
              </a:xfrm>
              <a:prstGeom prst="rect">
                <a:avLst/>
              </a:prstGeom>
            </p:spPr>
          </p:pic>
          <p:pic>
            <p:nvPicPr>
              <p:cNvPr id="19" name="Graphic 18" descr="A woman's face">
                <a:extLst>
                  <a:ext uri="{FF2B5EF4-FFF2-40B4-BE49-F238E27FC236}">
                    <a16:creationId xmlns:a16="http://schemas.microsoft.com/office/drawing/2014/main" id="{D4469BCE-9E5D-767B-E3FB-876093F81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927254" y="4552619"/>
                <a:ext cx="304800" cy="3238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364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Business 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2892740"/>
            <a:ext cx="4471802" cy="539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ZA" sz="2400" err="1">
                <a:cs typeface="Segoe UI"/>
              </a:rPr>
              <a:t>SubHub</a:t>
            </a:r>
            <a:r>
              <a:rPr lang="en-ZA" sz="2400" dirty="0">
                <a:cs typeface="Segoe UI"/>
              </a:rPr>
              <a:t> is </a:t>
            </a:r>
            <a:r>
              <a:rPr lang="en-ZA" sz="2400" b="1" dirty="0">
                <a:cs typeface="Segoe UI"/>
              </a:rPr>
              <a:t>FREE</a:t>
            </a:r>
            <a:r>
              <a:rPr lang="en-ZA" sz="2400" dirty="0">
                <a:cs typeface="Segoe UI"/>
              </a:rPr>
              <a:t> to download!</a:t>
            </a:r>
            <a:endParaRPr lang="en-ZA" sz="2400" b="1" dirty="0">
              <a:cs typeface="Segoe UI"/>
            </a:endParaRPr>
          </a:p>
          <a:p>
            <a:endParaRPr lang="en-ZA">
              <a:cs typeface="Segoe UI"/>
            </a:endParaRPr>
          </a:p>
        </p:txBody>
      </p:sp>
      <p:pic>
        <p:nvPicPr>
          <p:cNvPr id="12" name="Picture Placeholder 11" descr="A midsection of a person holding a miniature house">
            <a:extLst>
              <a:ext uri="{FF2B5EF4-FFF2-40B4-BE49-F238E27FC236}">
                <a16:creationId xmlns:a16="http://schemas.microsoft.com/office/drawing/2014/main" id="{CDE65EB2-A5F6-B84C-9117-DC6D8955A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839" t="-837" r="-3298" b="837"/>
          <a:stretch/>
        </p:blipFill>
        <p:spPr>
          <a:xfrm>
            <a:off x="0" y="825500"/>
            <a:ext cx="7797800" cy="52038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BF9EBE-6A62-1DBA-CC6B-D753B3452AF0}"/>
              </a:ext>
            </a:extLst>
          </p:cNvPr>
          <p:cNvSpPr txBox="1"/>
          <p:nvPr/>
        </p:nvSpPr>
        <p:spPr>
          <a:xfrm>
            <a:off x="5836092" y="3496931"/>
            <a:ext cx="37095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ZA" sz="1400" dirty="0">
                <a:solidFill>
                  <a:srgbClr val="404040"/>
                </a:solidFill>
                <a:ea typeface="+mn-lt"/>
                <a:cs typeface="+mn-lt"/>
              </a:rPr>
              <a:t>For </a:t>
            </a:r>
            <a:r>
              <a:rPr lang="en-ZA" sz="1400" b="1" dirty="0">
                <a:solidFill>
                  <a:srgbClr val="404040"/>
                </a:solidFill>
                <a:ea typeface="+mn-lt"/>
                <a:cs typeface="+mn-lt"/>
              </a:rPr>
              <a:t>Subletters</a:t>
            </a:r>
            <a:r>
              <a:rPr lang="en-ZA" sz="1400" dirty="0">
                <a:solidFill>
                  <a:srgbClr val="404040"/>
                </a:solidFill>
                <a:ea typeface="+mn-lt"/>
                <a:cs typeface="+mn-lt"/>
              </a:rPr>
              <a:t>, we will require a small </a:t>
            </a:r>
            <a:r>
              <a:rPr lang="en-ZA" sz="1400" b="1" dirty="0">
                <a:solidFill>
                  <a:srgbClr val="404040"/>
                </a:solidFill>
                <a:ea typeface="+mn-lt"/>
                <a:cs typeface="+mn-lt"/>
              </a:rPr>
              <a:t>2%</a:t>
            </a:r>
            <a:r>
              <a:rPr lang="en-ZA" sz="1400" dirty="0">
                <a:solidFill>
                  <a:srgbClr val="404040"/>
                </a:solidFill>
                <a:ea typeface="+mn-lt"/>
                <a:cs typeface="+mn-lt"/>
              </a:rPr>
              <a:t> cut-off of the subleasing fee.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4B436-0ED2-BCFA-5AC7-B756B4AC2740}"/>
              </a:ext>
            </a:extLst>
          </p:cNvPr>
          <p:cNvSpPr txBox="1"/>
          <p:nvPr/>
        </p:nvSpPr>
        <p:spPr>
          <a:xfrm>
            <a:off x="6189330" y="4192772"/>
            <a:ext cx="3115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ZA" b="1" dirty="0">
                <a:solidFill>
                  <a:srgbClr val="00B050"/>
                </a:solidFill>
              </a:rPr>
              <a:t>EARN $10</a:t>
            </a:r>
            <a:r>
              <a:rPr lang="en-ZA" dirty="0">
                <a:solidFill>
                  <a:srgbClr val="404040"/>
                </a:solidFill>
              </a:rPr>
              <a:t> for every listing that satisfies our customers!</a:t>
            </a:r>
            <a:endParaRPr lang="en-ZA" dirty="0">
              <a:solidFill>
                <a:srgbClr val="404040"/>
              </a:solidFill>
              <a:cs typeface="Segoe UI"/>
            </a:endParaRPr>
          </a:p>
        </p:txBody>
      </p:sp>
      <p:pic>
        <p:nvPicPr>
          <p:cNvPr id="7" name="Picture 6" descr="App Store Logo PNG Transparent &amp; SVG Vector - Freebie Supply">
            <a:extLst>
              <a:ext uri="{FF2B5EF4-FFF2-40B4-BE49-F238E27FC236}">
                <a16:creationId xmlns:a16="http://schemas.microsoft.com/office/drawing/2014/main" id="{7B6923B5-66D5-F844-2F53-563BB0E4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5858540" y="305453"/>
            <a:ext cx="2577805" cy="777232"/>
          </a:xfrm>
          <a:prstGeom prst="rect">
            <a:avLst/>
          </a:prstGeom>
        </p:spPr>
      </p:pic>
      <p:pic>
        <p:nvPicPr>
          <p:cNvPr id="6" name="Picture 5" descr="Google Play badge Logo PNG Transparent &amp; SVG Vector - Freebie Supply">
            <a:extLst>
              <a:ext uri="{FF2B5EF4-FFF2-40B4-BE49-F238E27FC236}">
                <a16:creationId xmlns:a16="http://schemas.microsoft.com/office/drawing/2014/main" id="{9DE33458-A62E-3DFB-BAC0-E89725C0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0000">
            <a:off x="8289046" y="832552"/>
            <a:ext cx="3463851" cy="1031231"/>
          </a:xfrm>
          <a:prstGeom prst="rect">
            <a:avLst/>
          </a:prstGeom>
        </p:spPr>
      </p:pic>
      <p:pic>
        <p:nvPicPr>
          <p:cNvPr id="8" name="Graphic 7" descr="Coins with solid fill">
            <a:extLst>
              <a:ext uri="{FF2B5EF4-FFF2-40B4-BE49-F238E27FC236}">
                <a16:creationId xmlns:a16="http://schemas.microsoft.com/office/drawing/2014/main" id="{27138FC3-14C3-5C6F-E980-3482DE162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3963" y="44131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647" y="1945316"/>
            <a:ext cx="6349313" cy="890590"/>
          </a:xfrm>
        </p:spPr>
        <p:txBody>
          <a:bodyPr/>
          <a:lstStyle/>
          <a:p>
            <a:r>
              <a:rPr lang="en-US" b="1" dirty="0">
                <a:hlinkClick r:id="rId2"/>
              </a:rPr>
              <a:t>A Look At Our Site!</a:t>
            </a:r>
            <a:endParaRPr lang="en-US" b="1" dirty="0"/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7AD63E-21C5-4BDF-A0FA-A2AD672B55C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4540F8-4AB0-4B8E-9D80-DBBF6B688A1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What Is Subletting?</vt:lpstr>
      <vt:lpstr>The Features</vt:lpstr>
      <vt:lpstr>PowerPoint Presentation</vt:lpstr>
      <vt:lpstr>PowerPoint Presentation</vt:lpstr>
      <vt:lpstr>The User Experience</vt:lpstr>
      <vt:lpstr>For the Subletters!</vt:lpstr>
      <vt:lpstr>Business model </vt:lpstr>
      <vt:lpstr>A Look At Our Site!</vt:lpstr>
      <vt:lpstr>Our Current Position!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SubHub</dc:title>
  <dc:creator>Josh Rishi Gnanapragasam</dc:creator>
  <cp:revision>177</cp:revision>
  <dcterms:created xsi:type="dcterms:W3CDTF">2023-11-15T01:52:06Z</dcterms:created>
  <dcterms:modified xsi:type="dcterms:W3CDTF">2023-11-27T04:47:55Z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